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1" r:id="rId3"/>
    <p:sldId id="268" r:id="rId4"/>
    <p:sldId id="269" r:id="rId5"/>
    <p:sldId id="258" r:id="rId6"/>
    <p:sldId id="257" r:id="rId7"/>
    <p:sldId id="259" r:id="rId8"/>
    <p:sldId id="260" r:id="rId9"/>
    <p:sldId id="261" r:id="rId10"/>
    <p:sldId id="278" r:id="rId11"/>
    <p:sldId id="270" r:id="rId12"/>
    <p:sldId id="271" r:id="rId13"/>
    <p:sldId id="272" r:id="rId14"/>
    <p:sldId id="275" r:id="rId15"/>
    <p:sldId id="273" r:id="rId16"/>
    <p:sldId id="262" r:id="rId17"/>
    <p:sldId id="277" r:id="rId18"/>
    <p:sldId id="263" r:id="rId19"/>
    <p:sldId id="274" r:id="rId20"/>
    <p:sldId id="264" r:id="rId21"/>
    <p:sldId id="265" r:id="rId22"/>
    <p:sldId id="279" r:id="rId23"/>
    <p:sldId id="267" r:id="rId24"/>
    <p:sldId id="266" r:id="rId25"/>
    <p:sldId id="276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7" autoAdjust="0"/>
    <p:restoredTop sz="95582" autoAdjust="0"/>
  </p:normalViewPr>
  <p:slideViewPr>
    <p:cSldViewPr snapToGrid="0">
      <p:cViewPr varScale="1">
        <p:scale>
          <a:sx n="84" d="100"/>
          <a:sy n="84" d="100"/>
        </p:scale>
        <p:origin x="535" y="38"/>
      </p:cViewPr>
      <p:guideLst/>
    </p:cSldViewPr>
  </p:slideViewPr>
  <p:outlineViewPr>
    <p:cViewPr>
      <p:scale>
        <a:sx n="33" d="100"/>
        <a:sy n="33" d="100"/>
      </p:scale>
      <p:origin x="0" y="-911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FFC21-3DED-4B08-98A9-B8DE1E1E187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8410E-54ED-405A-A4C4-6A7F704BB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5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7330-8728-485A-934E-04131C5B7F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1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410E-54ED-405A-A4C4-6A7F704BBF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9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061B97-FC62-4933-AA89-3AC1A96B8F7A}" type="slidenum">
              <a:rPr lang="en-US"/>
              <a:pPr/>
              <a:t>25</a:t>
            </a:fld>
            <a:endParaRPr 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90763" y="533400"/>
            <a:ext cx="4752975" cy="2674938"/>
          </a:xfrm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017" y="3385677"/>
            <a:ext cx="6842652" cy="320655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061B97-FC62-4933-AA89-3AC1A96B8F7A}" type="slidenum">
              <a:rPr lang="en-US"/>
              <a:pPr/>
              <a:t>26</a:t>
            </a:fld>
            <a:endParaRPr 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90763" y="533400"/>
            <a:ext cx="4752975" cy="2674938"/>
          </a:xfrm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017" y="3385677"/>
            <a:ext cx="6842652" cy="320655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05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1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8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4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9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62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8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1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7949A-27D5-422E-9F62-F6855A3F8AE8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772DB-6416-465D-99CC-AE6B9CF5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lotynski@kti.ue.poznan.pl" TargetMode="External"/><Relationship Id="rId2" Type="http://schemas.openxmlformats.org/officeDocument/2006/relationships/hyperlink" Target="mailto:brutzman@np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x3d/content/examples/X3dResources.html#Examples" TargetMode="External"/><Relationship Id="rId2" Type="http://schemas.openxmlformats.org/officeDocument/2006/relationships/hyperlink" Target="https://www.web3d.org/x3d/stylesheets/X3dToTurtle.xsl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x3d/stylesheets/X3dToTurtle.xslt" TargetMode="External"/><Relationship Id="rId2" Type="http://schemas.openxmlformats.org/officeDocument/2006/relationships/hyperlink" Target="https://www.web3d.org/x3d/content/examples/X3dResources.html#Ex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x3d/content/examples/build.turtle.all.log.tx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01TechnicalOverview/HelloWorldIndex.html" TargetMode="External"/><Relationship Id="rId2" Type="http://schemas.openxmlformats.org/officeDocument/2006/relationships/hyperlink" Target="https://www.web3d.org/x3d/content/semantics/examples/HelloWorld.tt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Ontology_Language" TargetMode="External"/><Relationship Id="rId3" Type="http://schemas.openxmlformats.org/officeDocument/2006/relationships/hyperlink" Target="https://en.wikipedia.org/wiki/Semantic_Web" TargetMode="External"/><Relationship Id="rId7" Type="http://schemas.openxmlformats.org/officeDocument/2006/relationships/hyperlink" Target="https://en.wikipedia.org/wiki/Resource_Description_Framework" TargetMode="External"/><Relationship Id="rId2" Type="http://schemas.openxmlformats.org/officeDocument/2006/relationships/hyperlink" Target="https://www.w3.org/standards/semanticwe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rnet" TargetMode="External"/><Relationship Id="rId5" Type="http://schemas.openxmlformats.org/officeDocument/2006/relationships/hyperlink" Target="https://en.wikipedia.org/wiki/World_Wide_Web_Consortium" TargetMode="External"/><Relationship Id="rId4" Type="http://schemas.openxmlformats.org/officeDocument/2006/relationships/hyperlink" Target="https://en.wikipedia.org/wiki/World_Wide_Web" TargetMode="External"/><Relationship Id="rId9" Type="http://schemas.openxmlformats.org/officeDocument/2006/relationships/hyperlink" Target="https://en.wikipedia.org/wiki/Metadat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x3d/content/semantics/queries/X3dHelloWorldQuery_03.rq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x3d/content/semantics/queries/X3dHelloWorldQuery_03.rq.tx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x3d/content/examples/X3dResources.html#QualityAssuranc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Format_Description_Language" TargetMode="External"/><Relationship Id="rId2" Type="http://schemas.openxmlformats.org/officeDocument/2006/relationships/hyperlink" Target="https://en.wikipedia.org/wiki/Visual_search_engin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working-groups/x3d-semantic-web" TargetMode="External"/><Relationship Id="rId4" Type="http://schemas.openxmlformats.org/officeDocument/2006/relationships/hyperlink" Target="https://daffodil.apache.org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x3dgraphics.com/" TargetMode="External"/><Relationship Id="rId7" Type="http://schemas.openxmlformats.org/officeDocument/2006/relationships/image" Target="../media/image10.jpg"/><Relationship Id="rId2" Type="http://schemas.openxmlformats.org/officeDocument/2006/relationships/hyperlink" Target="http://workingontologis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books.org/wiki/SPARQL" TargetMode="External"/><Relationship Id="rId11" Type="http://schemas.openxmlformats.org/officeDocument/2006/relationships/image" Target="../media/image14.jpg"/><Relationship Id="rId5" Type="http://schemas.openxmlformats.org/officeDocument/2006/relationships/hyperlink" Target="https://www.apress.com/gp/book/9781484210505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://www.learningsparql.com/" TargetMode="External"/><Relationship Id="rId9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brutzman@nps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ulty.nps.edu/brutzma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flotynski@kti.ue.poznan.p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ti.ue.poznan.pl/en/jakub_flotynski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working-groups/x3d-semantic-we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turtle" TargetMode="External"/><Relationship Id="rId2" Type="http://schemas.openxmlformats.org/officeDocument/2006/relationships/hyperlink" Target="https://www.web3d.org/x3d/content/semantics/semantic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son-ld.org/" TargetMode="External"/><Relationship Id="rId5" Type="http://schemas.openxmlformats.org/officeDocument/2006/relationships/hyperlink" Target="https://www.w3.org/OWL" TargetMode="External"/><Relationship Id="rId4" Type="http://schemas.openxmlformats.org/officeDocument/2006/relationships/hyperlink" Target="https://www.w3.org/2001/sw/wiki/R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web3d.org/x3d/content/semantics/semantics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01/sw/wiki/OWL" TargetMode="External"/><Relationship Id="rId2" Type="http://schemas.openxmlformats.org/officeDocument/2006/relationships/hyperlink" Target="https://www.w3.org/R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PARQL" TargetMode="External"/><Relationship Id="rId4" Type="http://schemas.openxmlformats.org/officeDocument/2006/relationships/hyperlink" Target="https://en.wikipedia.org/wiki/Turtle_(syntax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nt.apache.org/" TargetMode="External"/><Relationship Id="rId13" Type="http://schemas.openxmlformats.org/officeDocument/2006/relationships/hyperlink" Target="https://sourceforge.net/p/x3d/code/HEAD/tree/www.web3d.org/semantics" TargetMode="External"/><Relationship Id="rId3" Type="http://schemas.openxmlformats.org/officeDocument/2006/relationships/hyperlink" Target="https://www.web3d.org/x3d/content/semantics/documentation/owldoc/index.html" TargetMode="External"/><Relationship Id="rId7" Type="http://schemas.openxmlformats.org/officeDocument/2006/relationships/hyperlink" Target="https://www.web3d.org/x3d/content/semantics/build.xml" TargetMode="External"/><Relationship Id="rId12" Type="http://schemas.openxmlformats.org/officeDocument/2006/relationships/hyperlink" Target="https://www.web3d.org/x3d/content/semantics/license.html" TargetMode="External"/><Relationship Id="rId2" Type="http://schemas.openxmlformats.org/officeDocument/2006/relationships/hyperlink" Target="https://www.web3d.org/x3d/content/semantics/ontologies/X3dOntology4.0.tt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3d.org/x3d/content/semantics/X3dSemanticWebDevelopmentArchive.zip" TargetMode="External"/><Relationship Id="rId11" Type="http://schemas.openxmlformats.org/officeDocument/2006/relationships/hyperlink" Target="https://www.web3d.org/x3d/content/semantics/build.SPARQL.query.tests.log.txt" TargetMode="External"/><Relationship Id="rId5" Type="http://schemas.openxmlformats.org/officeDocument/2006/relationships/hyperlink" Target="https://www.web3d.org/x3d/stylesheets/X3dToTurtle.xslt" TargetMode="External"/><Relationship Id="rId10" Type="http://schemas.openxmlformats.org/officeDocument/2006/relationships/hyperlink" Target="https://www.web3d.org/x3d/content/semantics/build.all.log.txt" TargetMode="External"/><Relationship Id="rId4" Type="http://schemas.openxmlformats.org/officeDocument/2006/relationships/hyperlink" Target="https://protege.stanford.edu/" TargetMode="External"/><Relationship Id="rId9" Type="http://schemas.openxmlformats.org/officeDocument/2006/relationships/hyperlink" Target="https://jena.apache.org/documentation/query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web3d.org/specifications/X3DUOM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hyperlink" Target="https://www.web3d.org/standar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010603"/>
            <a:ext cx="1053592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X3D Ontology for Semantic Web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X3D Semantic Web Working Group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8920" y="3850640"/>
            <a:ext cx="9144000" cy="2649834"/>
          </a:xfrm>
        </p:spPr>
        <p:txBody>
          <a:bodyPr anchor="ctr">
            <a:normAutofit/>
          </a:bodyPr>
          <a:lstStyle/>
          <a:p>
            <a:r>
              <a:rPr lang="en-US" sz="3600" dirty="0" smtClean="0"/>
              <a:t>Don </a:t>
            </a:r>
            <a:r>
              <a:rPr lang="en-US" sz="3600" dirty="0"/>
              <a:t>Brutzman and Jakub Flotyński</a:t>
            </a:r>
          </a:p>
          <a:p>
            <a:r>
              <a:rPr lang="en-US" dirty="0" smtClean="0">
                <a:hlinkClick r:id="rId2"/>
              </a:rPr>
              <a:t>brutzman@nps.edu</a:t>
            </a:r>
            <a:r>
              <a:rPr lang="en-US" dirty="0" smtClean="0"/>
              <a:t>        </a:t>
            </a:r>
            <a:r>
              <a:rPr lang="en-US" dirty="0">
                <a:hlinkClick r:id="rId3"/>
              </a:rPr>
              <a:t>flotynski@kti.ue.poznan.pl</a:t>
            </a:r>
            <a:endParaRPr lang="en-US" dirty="0"/>
          </a:p>
          <a:p>
            <a:endParaRPr lang="en-US" sz="600" dirty="0" smtClean="0"/>
          </a:p>
          <a:p>
            <a:endParaRPr lang="en-US" dirty="0"/>
          </a:p>
          <a:p>
            <a:r>
              <a:rPr lang="en-US" dirty="0" smtClean="0"/>
              <a:t>29 July 2020</a:t>
            </a:r>
          </a:p>
        </p:txBody>
      </p:sp>
    </p:spTree>
    <p:extLst>
      <p:ext uri="{BB962C8B-B14F-4D97-AF65-F5344CB8AC3E}">
        <p14:creationId xmlns:p14="http://schemas.microsoft.com/office/powerpoint/2010/main" val="13490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18" y="0"/>
            <a:ext cx="11338086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99100" y="921385"/>
            <a:ext cx="6278880" cy="1325563"/>
          </a:xfrm>
        </p:spPr>
        <p:txBody>
          <a:bodyPr>
            <a:normAutofit/>
          </a:bodyPr>
          <a:lstStyle/>
          <a:p>
            <a:pPr algn="ctr"/>
            <a:r>
              <a:rPr lang="en-US" sz="4100" dirty="0" smtClean="0">
                <a:hlinkClick r:id="rId3"/>
              </a:rPr>
              <a:t>XML Schema</a:t>
            </a:r>
            <a:r>
              <a:rPr lang="en-US" sz="4100" dirty="0" smtClean="0"/>
              <a:t> decorated with full X3DUOM annotations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9871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37153"/>
            <a:ext cx="11704344" cy="6583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0978" y="2358723"/>
            <a:ext cx="5196840" cy="1325563"/>
          </a:xfrm>
        </p:spPr>
        <p:txBody>
          <a:bodyPr/>
          <a:lstStyle/>
          <a:p>
            <a:r>
              <a:rPr lang="en-US" dirty="0" smtClean="0"/>
              <a:t>X3DUOM in Netbeans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9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37153"/>
            <a:ext cx="11704344" cy="6583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0" y="2144076"/>
            <a:ext cx="4770120" cy="1325563"/>
          </a:xfrm>
        </p:spPr>
        <p:txBody>
          <a:bodyPr>
            <a:normAutofit/>
          </a:bodyPr>
          <a:lstStyle/>
          <a:p>
            <a:pPr algn="r"/>
            <a:r>
              <a:rPr lang="en-US" sz="3200" dirty="0" smtClean="0"/>
              <a:t>X3duomToX3dOntology.xlst</a:t>
            </a:r>
            <a:r>
              <a:rPr lang="en-US" sz="3200" baseline="0" dirty="0" smtClean="0"/>
              <a:t> </a:t>
            </a:r>
            <a:br>
              <a:rPr lang="en-US" sz="3200" baseline="0" dirty="0" smtClean="0"/>
            </a:br>
            <a:r>
              <a:rPr lang="en-US" sz="3200" baseline="0" dirty="0" smtClean="0"/>
              <a:t>stylesheet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64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37153"/>
            <a:ext cx="11704344" cy="6583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0304" y="1427784"/>
            <a:ext cx="4897120" cy="1325563"/>
          </a:xfrm>
        </p:spPr>
        <p:txBody>
          <a:bodyPr/>
          <a:lstStyle/>
          <a:p>
            <a:pPr algn="r"/>
            <a:r>
              <a:rPr lang="en-US" dirty="0" smtClean="0"/>
              <a:t>X3d Ontology source</a:t>
            </a:r>
            <a:br>
              <a:rPr lang="en-US" dirty="0" smtClean="0"/>
            </a:br>
            <a:r>
              <a:rPr lang="en-US" dirty="0" smtClean="0"/>
              <a:t>(excerpt)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03520" cy="1325563"/>
          </a:xfrm>
        </p:spPr>
        <p:txBody>
          <a:bodyPr/>
          <a:lstStyle/>
          <a:p>
            <a:r>
              <a:rPr lang="en-US" dirty="0" smtClean="0"/>
              <a:t>X3D Ontology excerpt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560" y="1825624"/>
            <a:ext cx="11501120" cy="469201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3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</a:t>
            </a:r>
            <a:r>
              <a:rPr 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:X3DInfoNode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a title and simple persistent metadata information about an X3D scene. This node is strictly for documentation purposes and has no effect on the visual appearance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behaviour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of the world." .</a:t>
            </a:r>
          </a:p>
          <a:p>
            <a:pPr marL="0" indent="0">
              <a:buNone/>
            </a:pP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:info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owl:DatatypeProperty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rdfs:domain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rdfs:range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owl:DatatypeProperty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rdfs:domain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rdfs:range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DEF field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inheritedFrom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=X3DNode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inputOutput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type=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xs:ID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USE field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inheritedFrom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=X3DNode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inputOutput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type=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xs:IDREF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class field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inheritedFrom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=X3DNode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inputOutput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type=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xs:NMTOKENS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IS field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inheritedFrom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=X3DNode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inputOutput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type=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default=NULL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metadata field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inheritedFrom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=X3DNode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inputOutput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type=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default=NULL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9949" y="711807"/>
            <a:ext cx="523748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Full set of data typing and scene graph parent-child relationships available.</a:t>
            </a:r>
          </a:p>
          <a:p>
            <a:endParaRPr lang="en-US" sz="2400" dirty="0"/>
          </a:p>
          <a:p>
            <a:r>
              <a:rPr lang="en-US" sz="2400" dirty="0" smtClean="0"/>
              <a:t>Enables precise query of any X3D model.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864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37153"/>
            <a:ext cx="11704344" cy="6583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7882" y="137152"/>
            <a:ext cx="5268514" cy="651571"/>
          </a:xfr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X3D Ontology</a:t>
            </a:r>
            <a:r>
              <a:rPr lang="en-US" baseline="0" dirty="0" smtClean="0"/>
              <a:t> in Protégé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X3D model representation in Turtle .</a:t>
            </a:r>
            <a:r>
              <a:rPr lang="en-US" dirty="0" err="1" smtClean="0"/>
              <a:t>ttl</a:t>
            </a:r>
            <a:r>
              <a:rPr lang="en-US" dirty="0" smtClean="0"/>
              <a:t>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36651" cy="47885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Goal: broadly apply X3D Ontology to enable precise, in-depth SPARQL queries</a:t>
            </a:r>
          </a:p>
          <a:p>
            <a:r>
              <a:rPr lang="en-US" dirty="0" smtClean="0"/>
              <a:t>Unique naming pattern is necessary for each X3D node in a model:</a:t>
            </a:r>
          </a:p>
          <a:p>
            <a:pPr lvl="1"/>
            <a:r>
              <a:rPr lang="en-US" dirty="0"/>
              <a:t>DEF names, if available, are prefixed by a colon. Example: :</a:t>
            </a:r>
            <a:r>
              <a:rPr lang="en-US" dirty="0" err="1"/>
              <a:t>MySpecialMaterial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 names, if available, are adapted by prefixing with a colon and appending -USE- and the number of current occurrence. Example: :MySpecialMaterial-USE-4.</a:t>
            </a:r>
          </a:p>
          <a:p>
            <a:pPr lvl="1"/>
            <a:r>
              <a:rPr lang="en-US" dirty="0"/>
              <a:t>X3D, head and Scene are always singletons and so are eponymous and always get the same name, e.g. :X3D, :head and :Scene.</a:t>
            </a:r>
          </a:p>
          <a:p>
            <a:pPr lvl="1"/>
            <a:r>
              <a:rPr lang="en-US" dirty="0"/>
              <a:t>Unnamed X3D nodes and statements are identified with the following pattern: node name, followed by tree hierarchy below the root X3D node. </a:t>
            </a:r>
            <a:endParaRPr lang="en-US" dirty="0" smtClean="0"/>
          </a:p>
          <a:p>
            <a:pPr lvl="1"/>
            <a:r>
              <a:rPr lang="en-US" dirty="0" smtClean="0"/>
              <a:t>Example </a:t>
            </a:r>
            <a:r>
              <a:rPr lang="en-US" dirty="0"/>
              <a:t>labels: :meta_1_5 had 1 for head and 5 for fifth child; :</a:t>
            </a:r>
            <a:r>
              <a:rPr lang="en-US" dirty="0" smtClean="0"/>
              <a:t>Shape_2_3_2_1 </a:t>
            </a:r>
            <a:r>
              <a:rPr lang="en-US" dirty="0"/>
              <a:t>has initial 2 for Scene followed by second/second/first </a:t>
            </a:r>
            <a:r>
              <a:rPr lang="en-US" dirty="0" smtClean="0"/>
              <a:t>children nodes, </a:t>
            </a:r>
            <a:r>
              <a:rPr lang="en-US" dirty="0"/>
              <a:t>and so </a:t>
            </a:r>
            <a:r>
              <a:rPr lang="en-US" dirty="0" smtClean="0"/>
              <a:t>on</a:t>
            </a:r>
          </a:p>
          <a:p>
            <a:r>
              <a:rPr lang="en-US" dirty="0" smtClean="0"/>
              <a:t>Automate conversion .x3d to .</a:t>
            </a:r>
            <a:r>
              <a:rPr lang="en-US" dirty="0" err="1" smtClean="0"/>
              <a:t>ttl</a:t>
            </a:r>
            <a:r>
              <a:rPr lang="en-US" dirty="0" smtClean="0"/>
              <a:t> using </a:t>
            </a:r>
            <a:r>
              <a:rPr lang="en-US" dirty="0" smtClean="0">
                <a:hlinkClick r:id="rId2"/>
              </a:rPr>
              <a:t>X3dToTurtle.xslt</a:t>
            </a:r>
            <a:r>
              <a:rPr lang="en-US" dirty="0" smtClean="0"/>
              <a:t> stylesheet</a:t>
            </a:r>
          </a:p>
          <a:p>
            <a:r>
              <a:rPr lang="en-US" dirty="0" smtClean="0"/>
              <a:t>Convert all models and metadata in </a:t>
            </a:r>
            <a:r>
              <a:rPr lang="en-US" dirty="0" smtClean="0">
                <a:hlinkClick r:id="rId3"/>
              </a:rPr>
              <a:t>X3D Examples Archives</a:t>
            </a:r>
            <a:r>
              <a:rPr lang="en-US" dirty="0" smtClean="0"/>
              <a:t> for testing!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2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set of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Several thousand XML-based .x3d models in the </a:t>
            </a:r>
            <a:r>
              <a:rPr lang="en-US" dirty="0">
                <a:hlinkClick r:id="rId2"/>
              </a:rPr>
              <a:t>X3D Example Archives </a:t>
            </a:r>
            <a:r>
              <a:rPr lang="en-US" dirty="0"/>
              <a:t>have been converted into .</a:t>
            </a:r>
            <a:r>
              <a:rPr lang="en-US" dirty="0" err="1"/>
              <a:t>ttl</a:t>
            </a:r>
            <a:r>
              <a:rPr lang="en-US" dirty="0"/>
              <a:t> Turtle triples, using the </a:t>
            </a:r>
            <a:r>
              <a:rPr lang="en-US" dirty="0">
                <a:hlinkClick r:id="rId3"/>
              </a:rPr>
              <a:t>X3dToTurtle.xslt</a:t>
            </a:r>
            <a:r>
              <a:rPr lang="en-US" dirty="0"/>
              <a:t> conversion stylesheet.</a:t>
            </a:r>
          </a:p>
          <a:p>
            <a:endParaRPr lang="en-US" dirty="0"/>
          </a:p>
          <a:p>
            <a:r>
              <a:rPr lang="en-US" dirty="0"/>
              <a:t>Both .</a:t>
            </a:r>
            <a:r>
              <a:rPr lang="en-US" dirty="0" err="1"/>
              <a:t>ttl</a:t>
            </a:r>
            <a:r>
              <a:rPr lang="en-US" dirty="0"/>
              <a:t> and </a:t>
            </a:r>
            <a:r>
              <a:rPr lang="en-US" dirty="0" smtClean="0"/>
              <a:t>SPARQL </a:t>
            </a:r>
            <a:r>
              <a:rPr lang="en-US" dirty="0"/>
              <a:t>query results are available for each model, as illustrated in the screenshot for the HelloWorld example catalog entry.</a:t>
            </a:r>
          </a:p>
          <a:p>
            <a:endParaRPr lang="en-US" dirty="0"/>
          </a:p>
          <a:p>
            <a:r>
              <a:rPr lang="en-US" dirty="0"/>
              <a:t>Comprehensive conversion and test-query results for all models in X3D Resources, Examples: Scene Archives for X3D are listed in </a:t>
            </a:r>
            <a:r>
              <a:rPr lang="en-US" dirty="0">
                <a:hlinkClick r:id="rId4"/>
              </a:rPr>
              <a:t>build.turtle.all.log.txt</a:t>
            </a:r>
            <a:r>
              <a:rPr lang="en-US" dirty="0"/>
              <a:t>. This is a comprehensive set of unit tests for X3D ontology, </a:t>
            </a:r>
            <a:r>
              <a:rPr lang="en-US" dirty="0" err="1"/>
              <a:t>xslt</a:t>
            </a:r>
            <a:r>
              <a:rPr lang="en-US" dirty="0"/>
              <a:t> model conversion into .</a:t>
            </a:r>
            <a:r>
              <a:rPr lang="en-US" dirty="0" err="1"/>
              <a:t>ttl</a:t>
            </a:r>
            <a:r>
              <a:rPr lang="en-US" dirty="0"/>
              <a:t>, and SPARQL query. </a:t>
            </a:r>
          </a:p>
        </p:txBody>
      </p:sp>
    </p:spTree>
    <p:extLst>
      <p:ext uri="{BB962C8B-B14F-4D97-AF65-F5344CB8AC3E}">
        <p14:creationId xmlns:p14="http://schemas.microsoft.com/office/powerpoint/2010/main" val="12672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" y="904240"/>
            <a:ext cx="12182718" cy="5882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040" y="162560"/>
            <a:ext cx="11290870" cy="6340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model in X3D Examples Archive: 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8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excerpt, </a:t>
            </a:r>
            <a:r>
              <a:rPr lang="en-US" dirty="0" err="1" smtClean="0">
                <a:hlinkClick r:id="rId2"/>
              </a:rPr>
              <a:t>HelloWorld.ttl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(converted from </a:t>
            </a:r>
            <a:r>
              <a:rPr lang="en-US" dirty="0" smtClean="0">
                <a:hlinkClick r:id="rId3"/>
              </a:rPr>
              <a:t>HelloWorld.x3d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61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:Shape_2_3_2_1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owl:NamedIndividual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x3do:Shape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x3do:hasParent 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TestWhitespaceCommas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x3do:hasGeometry :Sphere_2_3_2_1_1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x3do:hasAppearance :Appearance_2_3_2_1_2 .</a:t>
            </a:r>
          </a:p>
          <a:p>
            <a:pPr marL="0" indent="0">
              <a:buNone/>
            </a:pP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:Sphere_2_3_2_1_1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owl:NamedIndividual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x3do:Sphere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x3do:hasParent :Shape_2_3_2_1 .</a:t>
            </a:r>
          </a:p>
          <a:p>
            <a:pPr marL="0" indent="0">
              <a:buNone/>
            </a:pP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:Appearance_2_3_2_1_2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owl:NamedIndividual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x3do:Appearance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x3do:hasParent :Shape_2_3_2_1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x3do:hasMaterial 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MaterialLightBlue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x3do:hasTexture 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ImageCloudlessEarth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MaterialLightBlue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owl:NamedIndividual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x3do:Material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x3do:hasParent :Appearance_2_3_2_1_2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x3do:diffuseColor ( 0.1 0.5 1 ) .</a:t>
            </a:r>
          </a:p>
          <a:p>
            <a:pPr marL="0" indent="0">
              <a:buNone/>
            </a:pPr>
            <a:r>
              <a:rPr lang="en-US" sz="3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ImageCloudlessEarth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owl:NamedIndividual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x3do:ImageTexture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x3do:hasParent :Appearance_2_3_2_1_2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x3do:url '"earth-topo.png" "earth-topo.jpg" 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earth-topo-small.gif" ' 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26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5063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W3C is helping to build a technology stack to support a “Web of </a:t>
            </a:r>
            <a:r>
              <a:rPr lang="en-US" dirty="0" smtClean="0"/>
              <a:t>data” supported by </a:t>
            </a:r>
            <a:r>
              <a:rPr lang="en-US" dirty="0" smtClean="0">
                <a:hlinkClick r:id="rId2"/>
              </a:rPr>
              <a:t>Semantic Web standards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sz="2400" dirty="0" smtClean="0">
                <a:hlinkClick r:id="rId3"/>
              </a:rPr>
              <a:t>Wikipedia</a:t>
            </a:r>
            <a:r>
              <a:rPr lang="en-US" sz="2400" dirty="0" smtClean="0"/>
              <a:t>: “The </a:t>
            </a:r>
            <a:r>
              <a:rPr lang="en-US" sz="2400" b="1" dirty="0"/>
              <a:t>Semantic Web</a:t>
            </a:r>
            <a:r>
              <a:rPr lang="en-US" sz="2400" dirty="0"/>
              <a:t> is an extension of the </a:t>
            </a:r>
            <a:r>
              <a:rPr lang="en-US" sz="2400" dirty="0">
                <a:hlinkClick r:id="rId4" tooltip="World Wide Web"/>
              </a:rPr>
              <a:t>World Wide Web</a:t>
            </a:r>
            <a:r>
              <a:rPr lang="en-US" sz="2400" dirty="0"/>
              <a:t> through standards set by the </a:t>
            </a:r>
            <a:r>
              <a:rPr lang="en-US" sz="2400" dirty="0">
                <a:hlinkClick r:id="rId5" tooltip="World Wide Web Consortium"/>
              </a:rPr>
              <a:t>World Wide Web Consortium</a:t>
            </a:r>
            <a:r>
              <a:rPr lang="en-US" sz="2400" dirty="0"/>
              <a:t> (W3C</a:t>
            </a:r>
            <a:r>
              <a:rPr lang="en-US" sz="2400" dirty="0" smtClean="0"/>
              <a:t>). </a:t>
            </a:r>
            <a:r>
              <a:rPr lang="en-US" sz="2400" dirty="0"/>
              <a:t>The goal of the Semantic Web is to make </a:t>
            </a:r>
            <a:r>
              <a:rPr lang="en-US" sz="2400" dirty="0">
                <a:hlinkClick r:id="rId6" tooltip="Internet"/>
              </a:rPr>
              <a:t>Internet</a:t>
            </a:r>
            <a:r>
              <a:rPr lang="en-US" sz="2400" dirty="0"/>
              <a:t> data machine-readable. To enable the encoding of semantics with the data, technologies such as </a:t>
            </a:r>
            <a:r>
              <a:rPr lang="en-US" sz="2400" dirty="0">
                <a:hlinkClick r:id="rId7" tooltip="Resource Description Framework"/>
              </a:rPr>
              <a:t>Resource Description Framework</a:t>
            </a:r>
            <a:r>
              <a:rPr lang="en-US" sz="2400" dirty="0"/>
              <a:t> (RDF</a:t>
            </a:r>
            <a:r>
              <a:rPr lang="en-US" sz="2400" dirty="0" smtClean="0"/>
              <a:t>) </a:t>
            </a:r>
            <a:r>
              <a:rPr lang="en-US" sz="2400" dirty="0"/>
              <a:t>and </a:t>
            </a:r>
            <a:r>
              <a:rPr lang="en-US" sz="2400" dirty="0">
                <a:hlinkClick r:id="rId8" tooltip="Web Ontology Language"/>
              </a:rPr>
              <a:t>Web Ontology Language</a:t>
            </a:r>
            <a:r>
              <a:rPr lang="en-US" sz="2400" dirty="0"/>
              <a:t> (OWL</a:t>
            </a:r>
            <a:r>
              <a:rPr lang="en-US" sz="2400" dirty="0" smtClean="0"/>
              <a:t>) </a:t>
            </a:r>
            <a:r>
              <a:rPr lang="en-US" sz="2400" dirty="0"/>
              <a:t>are used. These technologies are used to formally represent </a:t>
            </a:r>
            <a:r>
              <a:rPr lang="en-US" sz="2400" dirty="0">
                <a:hlinkClick r:id="rId9" tooltip="Metadata"/>
              </a:rPr>
              <a:t>metadata</a:t>
            </a:r>
            <a:r>
              <a:rPr lang="en-US" sz="2400" dirty="0"/>
              <a:t>. For example, ontology can describe concepts, relationships between entities, and categories of things. These embedded semantics offer significant advantages such as reasoning over data and operating with heterogeneous data sources</a:t>
            </a:r>
            <a:r>
              <a:rPr lang="en-US" sz="2400" dirty="0" smtClean="0"/>
              <a:t>.”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8477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Query:  </a:t>
            </a:r>
            <a:r>
              <a:rPr lang="en-US" dirty="0" smtClean="0">
                <a:hlinkClick r:id="rId2"/>
              </a:rPr>
              <a:t>X3dHelloWorldQuery_03.rq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0455"/>
          </a:xfrm>
        </p:spPr>
        <p:txBody>
          <a:bodyPr tIns="0" bIns="0" anchor="t"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&lt;http://www.w3.org/1999/02/22-rdf-syntax-ns#&gt;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&lt;http://www.w3.org/2000/01/rdf-schema#&gt;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PREFIX owl:  &lt;http://www.w3.org/2002/07/owl#&gt;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&lt;http://www.w3.org/2001/XMLSchema#&gt;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PREFIX x3d:  &lt;http://www.web3d.org/specifications/x3d-4.0.xsd#&gt;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PREFIX x3do: &lt;http://www.web3d.org/semantics/ontologies/X3dOntology4.0#&gt;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X3dHelloWorldQuery_03.rq    Query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HelloWorld.ttl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to show title given to model within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?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WorldInfoNode</a:t>
            </a: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?title ?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parentNode</a:t>
            </a:r>
            <a:endParaRPr lang="en-US" sz="3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?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</a:t>
            </a: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x3do:WorldInfo 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x3do:title     ?title         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x3do:hasParent ?parent 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BIND (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strafter</a:t>
            </a: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xsd:string</a:t>
            </a: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(?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</a:t>
            </a: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),"#") AS ?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WorldInfoNode</a:t>
            </a: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BIND (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strafter</a:t>
            </a: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xsd:string</a:t>
            </a: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(?parent),"#")    AS ?</a:t>
            </a:r>
            <a:r>
              <a:rPr lang="en-US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parentNode</a:t>
            </a:r>
            <a:r>
              <a:rPr lang="en-US" sz="3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3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</a:t>
            </a:r>
          </a:p>
        </p:txBody>
      </p:sp>
    </p:spTree>
    <p:extLst>
      <p:ext uri="{BB962C8B-B14F-4D97-AF65-F5344CB8AC3E}">
        <p14:creationId xmlns:p14="http://schemas.microsoft.com/office/powerpoint/2010/main" val="6160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Query response: </a:t>
            </a:r>
            <a:r>
              <a:rPr lang="en-US" sz="3600" dirty="0">
                <a:hlinkClick r:id="rId2"/>
              </a:rPr>
              <a:t>X3dHelloWorldQuery_03.rq.txt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838200" y="1515745"/>
            <a:ext cx="1101344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?title ?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parentNode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?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x3do:WorldInfo 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x3do:title     ?title         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x3do:hasParent ?parent 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BIND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strafter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xsd:string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(?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),"#") AS ?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BIND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strafter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xsd:string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(?parent),"#")    AS ?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WorldInfoNode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| title          |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parentNode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"WorldInfo_2_1" | "Hello World!" | "Scene"    |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45630" y="5261050"/>
            <a:ext cx="1547113" cy="126188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Simple results</a:t>
            </a:r>
            <a:endParaRPr lang="en-US" sz="3800" dirty="0"/>
          </a:p>
        </p:txBody>
      </p:sp>
      <p:sp>
        <p:nvSpPr>
          <p:cNvPr id="5" name="TextBox 4"/>
          <p:cNvSpPr txBox="1"/>
          <p:nvPr/>
        </p:nvSpPr>
        <p:spPr>
          <a:xfrm>
            <a:off x="8610960" y="1690688"/>
            <a:ext cx="1688549" cy="126188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SPARQL query 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7357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Asking, answering more-difficult 3D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79630" cy="47571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Quality Assurance (QA)</a:t>
            </a:r>
            <a:r>
              <a:rPr lang="en-US" dirty="0" smtClean="0"/>
              <a:t> of sophisticated behavior is challenging.  Can we query?</a:t>
            </a:r>
          </a:p>
          <a:p>
            <a:r>
              <a:rPr lang="en-US" dirty="0" smtClean="0"/>
              <a:t>Example: do connections exist for </a:t>
            </a:r>
            <a:r>
              <a:rPr lang="en-US" dirty="0"/>
              <a:t>intended </a:t>
            </a:r>
            <a:r>
              <a:rPr lang="en-US" dirty="0" smtClean="0"/>
              <a:t>user interactions, model animation?</a:t>
            </a:r>
          </a:p>
          <a:p>
            <a:r>
              <a:rPr lang="en-US" dirty="0" smtClean="0"/>
              <a:t>Can we automate such error-detection queries for massive X3D model archives?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Complementary </a:t>
            </a:r>
            <a:r>
              <a:rPr lang="en-US" dirty="0" smtClean="0"/>
              <a:t>compatible domains</a:t>
            </a:r>
            <a:r>
              <a:rPr lang="en-US" dirty="0"/>
              <a:t>: 3D printing and 3D scanning</a:t>
            </a:r>
          </a:p>
          <a:p>
            <a:r>
              <a:rPr lang="en-US" dirty="0" smtClean="0"/>
              <a:t>Future queries: document metadata, embedded-in-model metadata, topology and geometric structure, size and shape relationships, intended purpose, etc.</a:t>
            </a:r>
          </a:p>
          <a:p>
            <a:r>
              <a:rPr lang="en-US" dirty="0" smtClean="0"/>
              <a:t>Future horizon: Hybrid queries across linked models in multiple 3D formats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20" y="3410583"/>
            <a:ext cx="12077880" cy="109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---------------------------------------------------------------------------------------------------------------------------------------------------------------------- </a:t>
            </a:r>
            <a:b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parentNode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 | 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RouteFound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| 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fromNodeDEF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 | 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fromNodeTypeFound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| 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fromField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 | 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toNodeDEF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 | 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toField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| </a:t>
            </a:r>
            <a:b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3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======================================================================================================================================================================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"Scene"                 | "ROUTE_2_5"  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OrbitalTimeInterval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     | x3do:TimeSensor             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fraction_changed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SpinThoseThings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      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set_fraction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93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EarthCoordinateSystem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 | "ROUTE_2_6_1"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SpinThoseThings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         | x3do:OrientationInterpolator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value_changed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   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EarthCoordinateSystem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set_rotation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93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US" sz="93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EarthCoordinateSystem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 | "ROUTE_2_6_5"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ClickTriggerTouchSensor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 | x3do:TouchSensor            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touchTime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       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OrbitalTimeInterval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   | "</a:t>
            </a:r>
            <a:r>
              <a:rPr lang="en-US" sz="93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"    | </a:t>
            </a:r>
            <a:b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3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8039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75654" cy="483519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Many more SPARQL queries!  </a:t>
            </a:r>
            <a:r>
              <a:rPr lang="en-US" i="1" dirty="0" smtClean="0"/>
              <a:t>If we can precisely state it, we can search for it…</a:t>
            </a:r>
          </a:p>
          <a:p>
            <a:pPr lvl="1"/>
            <a:r>
              <a:rPr lang="en-US" dirty="0" smtClean="0"/>
              <a:t>Current: query to check all animation chains (source/ROUTE/destination nodes)</a:t>
            </a:r>
          </a:p>
          <a:p>
            <a:r>
              <a:rPr lang="en-US" dirty="0" smtClean="0"/>
              <a:t>Capturing, mapping metadata vocabularies within X3D models</a:t>
            </a:r>
          </a:p>
          <a:p>
            <a:r>
              <a:rPr lang="en-US" dirty="0" smtClean="0"/>
              <a:t>Rigorous geometric terms:  ISO </a:t>
            </a:r>
            <a:r>
              <a:rPr lang="en-US" dirty="0"/>
              <a:t>draft </a:t>
            </a:r>
            <a:r>
              <a:rPr lang="en-US" i="1" dirty="0" smtClean="0"/>
              <a:t>Ontology </a:t>
            </a:r>
            <a:r>
              <a:rPr lang="en-US" i="1" dirty="0"/>
              <a:t>for Geometry and </a:t>
            </a:r>
            <a:r>
              <a:rPr lang="en-US" i="1" dirty="0" smtClean="0"/>
              <a:t>Topology</a:t>
            </a:r>
            <a:endParaRPr lang="en-US" i="1" dirty="0"/>
          </a:p>
          <a:p>
            <a:r>
              <a:rPr lang="en-US" dirty="0" smtClean="0"/>
              <a:t>Investigate existing vocabularies and tools for </a:t>
            </a:r>
            <a:r>
              <a:rPr lang="en-US" dirty="0" smtClean="0">
                <a:hlinkClick r:id="rId2"/>
              </a:rPr>
              <a:t>visual 3D shape search</a:t>
            </a:r>
            <a:r>
              <a:rPr lang="en-US" dirty="0" smtClean="0"/>
              <a:t> including potential analysis and annotation of models. Can we align?</a:t>
            </a:r>
          </a:p>
          <a:p>
            <a:r>
              <a:rPr lang="en-US" dirty="0"/>
              <a:t>Define similar/corresponding triple constructs for different 3D formats, building upon </a:t>
            </a:r>
            <a:r>
              <a:rPr lang="en-US" dirty="0" smtClean="0"/>
              <a:t>design patterns in Leslie Sikos' </a:t>
            </a:r>
            <a:r>
              <a:rPr lang="en-US" i="1" dirty="0"/>
              <a:t>3dmo.ttl</a:t>
            </a:r>
            <a:r>
              <a:rPr lang="en-US" dirty="0"/>
              <a:t> exemplars. </a:t>
            </a:r>
            <a:endParaRPr lang="en-US" dirty="0" smtClean="0"/>
          </a:p>
          <a:p>
            <a:r>
              <a:rPr lang="en-US" dirty="0" smtClean="0"/>
              <a:t>Experiment with </a:t>
            </a:r>
            <a:r>
              <a:rPr lang="en-US" dirty="0" smtClean="0">
                <a:hlinkClick r:id="rId3"/>
              </a:rPr>
              <a:t>Data Format Description Language (DFDL)</a:t>
            </a:r>
            <a:r>
              <a:rPr lang="en-US" dirty="0" smtClean="0"/>
              <a:t> 2-way mappings using </a:t>
            </a:r>
            <a:r>
              <a:rPr lang="en-US" dirty="0" smtClean="0">
                <a:hlinkClick r:id="rId4"/>
              </a:rPr>
              <a:t>Apache Daffodil</a:t>
            </a:r>
            <a:r>
              <a:rPr lang="en-US" dirty="0" smtClean="0"/>
              <a:t> as a way to </a:t>
            </a:r>
            <a:r>
              <a:rPr lang="en-US" dirty="0"/>
              <a:t>actually parse and subsequently </a:t>
            </a:r>
            <a:r>
              <a:rPr lang="en-US" dirty="0" smtClean="0"/>
              <a:t>perform queries on various other 3D formats coherently and comprehensively.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6609" y="612407"/>
            <a:ext cx="4797129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hlinkClick r:id="rId5"/>
              </a:rPr>
              <a:t>X3D Semantic Web Working Group </a:t>
            </a:r>
            <a:endParaRPr lang="en-US" sz="2400" dirty="0" smtClean="0"/>
          </a:p>
          <a:p>
            <a:pPr algn="ctr"/>
            <a:r>
              <a:rPr lang="en-US" sz="2400" dirty="0" smtClean="0"/>
              <a:t>is essential forum for group progress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56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6642" cy="1325563"/>
          </a:xfrm>
        </p:spPr>
        <p:txBody>
          <a:bodyPr/>
          <a:lstStyle/>
          <a:p>
            <a:r>
              <a:rPr lang="en-US" dirty="0" smtClean="0"/>
              <a:t>Recommended Reading: </a:t>
            </a:r>
            <a:r>
              <a:rPr lang="en-US" dirty="0"/>
              <a:t>Semantic Web, X3D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8301135" cy="4732655"/>
          </a:xfrm>
        </p:spPr>
        <p:txBody>
          <a:bodyPr>
            <a:normAutofit fontScale="92500"/>
          </a:bodyPr>
          <a:lstStyle/>
          <a:p>
            <a:r>
              <a:rPr lang="en-US" dirty="0"/>
              <a:t>Dean Allemang and Jim Hendler, </a:t>
            </a:r>
            <a:r>
              <a:rPr lang="en-US" dirty="0">
                <a:hlinkClick r:id="rId2"/>
              </a:rPr>
              <a:t>Semantic Web for the Working Ontologist: Effective Modeling in RDFS and OWL</a:t>
            </a:r>
            <a:r>
              <a:rPr lang="en-US" dirty="0"/>
              <a:t>, second edition, 2012.</a:t>
            </a:r>
          </a:p>
          <a:p>
            <a:r>
              <a:rPr lang="en-US" dirty="0"/>
              <a:t>Don Brutzman and Leonard Daly, </a:t>
            </a:r>
            <a:r>
              <a:rPr lang="en-US" dirty="0">
                <a:hlinkClick r:id="rId3"/>
              </a:rPr>
              <a:t>X3D for Web Authors</a:t>
            </a:r>
            <a:r>
              <a:rPr lang="en-US" dirty="0"/>
              <a:t>, Morgan, 2007.</a:t>
            </a:r>
          </a:p>
          <a:p>
            <a:r>
              <a:rPr lang="en-US" dirty="0" smtClean="0"/>
              <a:t>Bob DuCharme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Learning SPARQL</a:t>
            </a:r>
            <a:r>
              <a:rPr lang="en-US" dirty="0"/>
              <a:t>, second edition, 2013.</a:t>
            </a:r>
          </a:p>
          <a:p>
            <a:r>
              <a:rPr lang="en-US" dirty="0" smtClean="0"/>
              <a:t>Leslie F. Sikos, </a:t>
            </a:r>
            <a:r>
              <a:rPr lang="en-US" dirty="0" smtClean="0">
                <a:hlinkClick r:id="rId5"/>
              </a:rPr>
              <a:t>Mastering Structured Data on the Semantic Web: from HTML5 Microdata to Linked Open Data</a:t>
            </a:r>
            <a:r>
              <a:rPr lang="en-US" dirty="0" smtClean="0"/>
              <a:t>, 2015.</a:t>
            </a:r>
          </a:p>
          <a:p>
            <a:r>
              <a:rPr lang="en-US" dirty="0" err="1" smtClean="0"/>
              <a:t>Wikibooks</a:t>
            </a:r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SPARQL</a:t>
            </a:r>
            <a:r>
              <a:rPr lang="en-US" dirty="0" smtClean="0"/>
              <a:t> edition covers </a:t>
            </a:r>
            <a:r>
              <a:rPr lang="en-US" dirty="0"/>
              <a:t>both </a:t>
            </a:r>
            <a:r>
              <a:rPr lang="en-US" dirty="0" smtClean="0"/>
              <a:t>language </a:t>
            </a:r>
            <a:r>
              <a:rPr lang="en-US" dirty="0"/>
              <a:t>and </a:t>
            </a:r>
            <a:r>
              <a:rPr lang="en-US" dirty="0" smtClean="0"/>
              <a:t>also Web-based GUI: </a:t>
            </a:r>
            <a:r>
              <a:rPr lang="en-US" dirty="0" err="1" smtClean="0"/>
              <a:t>Wikidata</a:t>
            </a:r>
            <a:r>
              <a:rPr lang="en-US" dirty="0" smtClean="0"/>
              <a:t> </a:t>
            </a:r>
            <a:r>
              <a:rPr lang="en-US" dirty="0"/>
              <a:t>Query Service SPARQL endpoint. </a:t>
            </a:r>
            <a:endParaRPr lang="en-US" dirty="0" smtClean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352" y="1686558"/>
            <a:ext cx="1209752" cy="1493520"/>
          </a:xfrm>
          <a:prstGeom prst="rect">
            <a:avLst/>
          </a:prstGeom>
        </p:spPr>
      </p:pic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845" y="3307077"/>
            <a:ext cx="1219259" cy="1601233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687" y="3307077"/>
            <a:ext cx="1123801" cy="1601233"/>
          </a:xfrm>
          <a:prstGeom prst="rect">
            <a:avLst/>
          </a:prstGeom>
        </p:spPr>
      </p:pic>
      <p:pic>
        <p:nvPicPr>
          <p:cNvPr id="9" name="Picture 8">
            <a:hlinkClick r:id="rId6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1845" y="5093651"/>
            <a:ext cx="2647643" cy="144812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>
            <a:hlinkClick r:id="rId3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02" y="1686559"/>
            <a:ext cx="1112386" cy="145093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4293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47914" y="1816100"/>
            <a:ext cx="7272337" cy="46863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3900" b="1" dirty="0" smtClean="0"/>
              <a:t>Don Brutzman, Ph.D.</a:t>
            </a:r>
          </a:p>
          <a:p>
            <a:pPr marL="0" indent="0" algn="ctr">
              <a:lnSpc>
                <a:spcPct val="80000"/>
              </a:lnSpc>
              <a:buNone/>
            </a:pPr>
            <a:endParaRPr lang="en-US" sz="3600" b="1" dirty="0"/>
          </a:p>
          <a:p>
            <a:pPr marL="0" indent="0" algn="ctr">
              <a:lnSpc>
                <a:spcPct val="10000"/>
              </a:lnSpc>
              <a:buNone/>
            </a:pPr>
            <a:endParaRPr lang="en-US" b="1" dirty="0"/>
          </a:p>
          <a:p>
            <a:pPr marL="0" indent="0" algn="ctr">
              <a:lnSpc>
                <a:spcPct val="10000"/>
              </a:lnSpc>
              <a:buNone/>
            </a:pPr>
            <a:endParaRPr lang="en-US" dirty="0" smtClean="0"/>
          </a:p>
          <a:p>
            <a:pPr marL="0" indent="0" algn="ctr">
              <a:lnSpc>
                <a:spcPct val="10000"/>
              </a:lnSpc>
              <a:buNone/>
            </a:pPr>
            <a:r>
              <a:rPr lang="en-US" sz="2400" i="1" dirty="0" smtClean="0">
                <a:hlinkClick r:id="rId3"/>
              </a:rPr>
              <a:t>brutzman@nps.edu</a:t>
            </a:r>
            <a:r>
              <a:rPr lang="en-US" sz="2400" i="1" dirty="0" smtClean="0"/>
              <a:t> </a:t>
            </a:r>
            <a:endParaRPr lang="en-US" sz="2400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i="1" dirty="0" smtClean="0">
                <a:hlinkClick r:id="rId4"/>
              </a:rPr>
              <a:t>https://faculty.nps.edu/brutzman</a:t>
            </a:r>
            <a:r>
              <a:rPr lang="en-US" sz="2400" i="1" dirty="0" smtClean="0"/>
              <a:t>  </a:t>
            </a:r>
            <a:endParaRPr lang="en-US" i="1" dirty="0" smtClean="0"/>
          </a:p>
          <a:p>
            <a:pPr marL="0" indent="0" algn="ctr">
              <a:lnSpc>
                <a:spcPct val="40000"/>
              </a:lnSpc>
              <a:buNone/>
            </a:pPr>
            <a:endParaRPr lang="en-US" dirty="0" smtClean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 smtClean="0"/>
              <a:t>Code USW/Br, Naval Postgraduate School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 smtClean="0"/>
              <a:t>Monterey California 93943-5000 USA</a:t>
            </a:r>
            <a:endParaRPr lang="en-US" dirty="0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93205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47914" y="1816100"/>
            <a:ext cx="7272337" cy="46863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3900" b="1" dirty="0"/>
              <a:t>Jakub Flotyński, </a:t>
            </a:r>
            <a:r>
              <a:rPr lang="en-US" sz="3900" b="1" dirty="0" smtClean="0"/>
              <a:t>Ph.D.</a:t>
            </a:r>
          </a:p>
          <a:p>
            <a:pPr marL="0" indent="0" algn="ctr">
              <a:lnSpc>
                <a:spcPct val="80000"/>
              </a:lnSpc>
              <a:buNone/>
            </a:pPr>
            <a:endParaRPr lang="en-US" sz="3600" b="1" dirty="0"/>
          </a:p>
          <a:p>
            <a:pPr marL="0" indent="0" algn="ctr">
              <a:lnSpc>
                <a:spcPct val="10000"/>
              </a:lnSpc>
              <a:buNone/>
            </a:pPr>
            <a:endParaRPr lang="en-US" b="1" dirty="0"/>
          </a:p>
          <a:p>
            <a:pPr marL="0" indent="0" algn="ctr">
              <a:lnSpc>
                <a:spcPct val="10000"/>
              </a:lnSpc>
              <a:buNone/>
            </a:pPr>
            <a:endParaRPr lang="en-US" dirty="0" smtClean="0"/>
          </a:p>
          <a:p>
            <a:pPr marL="0" indent="0" algn="ctr">
              <a:lnSpc>
                <a:spcPct val="10000"/>
              </a:lnSpc>
              <a:buNone/>
            </a:pPr>
            <a:r>
              <a:rPr lang="en-US" sz="2400" i="1" dirty="0" smtClean="0">
                <a:hlinkClick r:id="rId3"/>
              </a:rPr>
              <a:t>flotynski@kti.ue.poznan.pl</a:t>
            </a:r>
            <a:r>
              <a:rPr lang="en-US" sz="2400" i="1" dirty="0" smtClean="0"/>
              <a:t>  </a:t>
            </a:r>
            <a:endParaRPr lang="en-US" sz="2400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i="1" dirty="0">
                <a:hlinkClick r:id="rId4"/>
              </a:rPr>
              <a:t>https://</a:t>
            </a:r>
            <a:r>
              <a:rPr lang="en-US" sz="2400" i="1" dirty="0" smtClean="0">
                <a:hlinkClick r:id="rId4"/>
              </a:rPr>
              <a:t>www.kti.ue.poznan.pl/en/jakub_flotynski.html</a:t>
            </a:r>
            <a:r>
              <a:rPr lang="en-US" sz="2400" i="1" dirty="0" smtClean="0"/>
              <a:t> </a:t>
            </a: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endParaRPr lang="en-US" sz="2400" dirty="0" smtClean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 smtClean="0"/>
              <a:t>Department of Information Technology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 smtClean="0"/>
              <a:t>Poznan </a:t>
            </a:r>
            <a:r>
              <a:rPr lang="en-US" sz="2400" dirty="0"/>
              <a:t>University of Economics and </a:t>
            </a:r>
            <a:r>
              <a:rPr lang="en-US" sz="2400" dirty="0" smtClean="0"/>
              <a:t>Business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 smtClean="0"/>
              <a:t>Poznan Poland</a:t>
            </a:r>
            <a:endParaRPr lang="en-US" dirty="0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0544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X3D Semantic </a:t>
            </a:r>
            <a:r>
              <a:rPr lang="en-US" b="1" dirty="0" smtClean="0"/>
              <a:t>Web Working Group                 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X3D Semantic Web Working Group</a:t>
            </a:r>
            <a:r>
              <a:rPr lang="en-US" dirty="0"/>
              <a:t> mission is to publish models to the Web using X3D in order to best gain Web interoperability and enable intelligent 3D applications, feature-based 3D model querying, and reasoning over 3D scenes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Motivations</a:t>
            </a:r>
            <a:endParaRPr lang="en-US" sz="2400" b="1" dirty="0"/>
          </a:p>
          <a:p>
            <a:r>
              <a:rPr lang="en-US" sz="2500" dirty="0"/>
              <a:t>Establish best practices for metadata and semantic information/relationships using X3D as a Web-based presentation layer.</a:t>
            </a:r>
          </a:p>
          <a:p>
            <a:r>
              <a:rPr lang="en-US" sz="2500" dirty="0"/>
              <a:t>Enable authors to utilize the power of X3Dv4 and HTML5/DOM together in any Web page utilizing a family of specifications and practices provided by the Semantic Web, such as HTML5 Microdata (</a:t>
            </a:r>
            <a:r>
              <a:rPr lang="en-US" sz="2500" dirty="0" err="1"/>
              <a:t>microformats</a:t>
            </a:r>
            <a:r>
              <a:rPr lang="en-US" sz="2500" dirty="0"/>
              <a:t>) and Linked Open Data, </a:t>
            </a:r>
            <a:r>
              <a:rPr lang="en-US" sz="2500" dirty="0" smtClean="0"/>
              <a:t>MPEG-7 </a:t>
            </a:r>
            <a:r>
              <a:rPr lang="en-US" sz="2500" dirty="0"/>
              <a:t>and related references.</a:t>
            </a:r>
          </a:p>
          <a:p>
            <a:r>
              <a:rPr lang="en-US" sz="2500" dirty="0"/>
              <a:t>Align the X3Dv4 specification with these standards as best possible to further enable the Digital Publishing industry and communities.</a:t>
            </a:r>
          </a:p>
          <a:p>
            <a:r>
              <a:rPr lang="en-US" sz="2500" dirty="0"/>
              <a:t>Describe value proposition for utilizing semantic information in concert with archival export, publishing, visualization, and printing of any 3D model as </a:t>
            </a:r>
            <a:r>
              <a:rPr lang="en-US" sz="2500" dirty="0" smtClean="0"/>
              <a:t>X3D.</a:t>
            </a:r>
            <a:endParaRPr lang="en-US" sz="25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2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X3D Semantic Web Working </a:t>
            </a:r>
            <a:r>
              <a:rPr lang="en-US" b="1" dirty="0" smtClean="0"/>
              <a:t>Group                 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" y="1690688"/>
            <a:ext cx="10515600" cy="4855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Goals</a:t>
            </a:r>
          </a:p>
          <a:p>
            <a:r>
              <a:rPr lang="en-US" sz="1800" dirty="0"/>
              <a:t>Enable more effective indexing, search, comparison, and analysis of X3D models through the advanced use of metadata, shape geometry, etc.</a:t>
            </a:r>
          </a:p>
          <a:p>
            <a:r>
              <a:rPr lang="en-US" sz="1800" dirty="0" smtClean="0"/>
              <a:t>Create, autogenerate </a:t>
            </a:r>
            <a:r>
              <a:rPr lang="en-US" sz="1800" dirty="0"/>
              <a:t>X3Dv4 OWL ontology from </a:t>
            </a:r>
            <a:r>
              <a:rPr lang="en-US" sz="1800" dirty="0" smtClean="0"/>
              <a:t>X3D </a:t>
            </a:r>
            <a:r>
              <a:rPr lang="en-US" sz="1800" dirty="0"/>
              <a:t>Unified Object Model (X3DUOM) using best-practice design patterns, starting with those shown by prior published work.</a:t>
            </a:r>
          </a:p>
          <a:p>
            <a:r>
              <a:rPr lang="en-US" sz="1800" dirty="0"/>
              <a:t>Support various Web3D Working Groups including Computer-Aided Design (CAD), 3D printing/scanning, Medical, Cultural and Natural Heritage, Humanoid Animation (HAnim) design work may consider other potential domains such as Building Information Models (BIM), etc.</a:t>
            </a:r>
          </a:p>
          <a:p>
            <a:r>
              <a:rPr lang="en-US" sz="1800" dirty="0"/>
              <a:t>Build </a:t>
            </a:r>
            <a:r>
              <a:rPr lang="en-US" sz="1800" dirty="0" smtClean="0"/>
              <a:t>list </a:t>
            </a:r>
            <a:r>
              <a:rPr lang="en-US" sz="1800" dirty="0"/>
              <a:t>of domain-specific controlled vocabularies </a:t>
            </a:r>
            <a:r>
              <a:rPr lang="en-US" sz="1800" dirty="0" smtClean="0"/>
              <a:t>and taxonomies suitable </a:t>
            </a:r>
            <a:r>
              <a:rPr lang="en-US" sz="1800" dirty="0"/>
              <a:t>for use </a:t>
            </a:r>
            <a:r>
              <a:rPr lang="en-US" sz="1800" dirty="0" smtClean="0"/>
              <a:t>with X3D </a:t>
            </a:r>
            <a:r>
              <a:rPr lang="en-US" sz="1800" dirty="0"/>
              <a:t>Ontology.</a:t>
            </a:r>
          </a:p>
          <a:p>
            <a:r>
              <a:rPr lang="en-US" sz="1800" dirty="0"/>
              <a:t>Maximize interoperability with Semantic Web standards for greatest possible </a:t>
            </a:r>
            <a:r>
              <a:rPr lang="en-US" sz="1800" dirty="0" smtClean="0"/>
              <a:t>reuse, integration </a:t>
            </a:r>
            <a:r>
              <a:rPr lang="en-US" sz="1800" dirty="0"/>
              <a:t>with </a:t>
            </a:r>
            <a:r>
              <a:rPr lang="en-US" sz="1800" dirty="0" smtClean="0"/>
              <a:t>Web.</a:t>
            </a:r>
          </a:p>
          <a:p>
            <a:pPr marL="0" indent="0">
              <a:buNone/>
            </a:pPr>
            <a:r>
              <a:rPr lang="en-US" sz="1800" b="1" dirty="0" smtClean="0"/>
              <a:t>Outcomes</a:t>
            </a:r>
            <a:endParaRPr lang="en-US" sz="1800" b="1" dirty="0"/>
          </a:p>
          <a:p>
            <a:r>
              <a:rPr lang="en-US" sz="1800" dirty="0"/>
              <a:t>Create appropriate specifications and recommended </a:t>
            </a:r>
            <a:r>
              <a:rPr lang="en-US" sz="1800" dirty="0" smtClean="0"/>
              <a:t>practices.</a:t>
            </a:r>
            <a:endParaRPr lang="en-US" sz="1800" dirty="0"/>
          </a:p>
          <a:p>
            <a:r>
              <a:rPr lang="en-US" sz="1800" dirty="0"/>
              <a:t>Build suite of exemplars and tools exposed through various portals.</a:t>
            </a:r>
          </a:p>
          <a:p>
            <a:r>
              <a:rPr lang="en-US" sz="1800" dirty="0"/>
              <a:t>Publish </a:t>
            </a:r>
            <a:r>
              <a:rPr lang="en-US" sz="1800" dirty="0">
                <a:hlinkClick r:id="rId2"/>
              </a:rPr>
              <a:t>X3D Ontology</a:t>
            </a:r>
            <a:r>
              <a:rPr lang="en-US" sz="1800" dirty="0"/>
              <a:t> </a:t>
            </a:r>
            <a:r>
              <a:rPr lang="en-US" sz="1800" dirty="0" smtClean="0"/>
              <a:t>in </a:t>
            </a:r>
            <a:r>
              <a:rPr lang="en-US" sz="1800" dirty="0"/>
              <a:t>multiple formats: </a:t>
            </a:r>
            <a:r>
              <a:rPr lang="en-US" sz="1800" dirty="0" smtClean="0">
                <a:hlinkClick r:id="rId3"/>
              </a:rPr>
              <a:t>Terse </a:t>
            </a:r>
            <a:r>
              <a:rPr lang="en-US" sz="1800" dirty="0">
                <a:hlinkClick r:id="rId3"/>
              </a:rPr>
              <a:t>RDF Triple Language (Turtle)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RDF</a:t>
            </a:r>
            <a:r>
              <a:rPr lang="en-US" sz="1800" dirty="0"/>
              <a:t>/</a:t>
            </a:r>
            <a:r>
              <a:rPr lang="en-US" sz="1800" dirty="0">
                <a:hlinkClick r:id="rId5"/>
              </a:rPr>
              <a:t>OWL</a:t>
            </a:r>
            <a:r>
              <a:rPr lang="en-US" sz="1800" dirty="0" smtClean="0"/>
              <a:t>, (TODO) </a:t>
            </a:r>
            <a:r>
              <a:rPr lang="en-US" sz="1800" dirty="0" smtClean="0">
                <a:hlinkClick r:id="rId6"/>
              </a:rPr>
              <a:t>JSON-LD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704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9169" y="5838754"/>
            <a:ext cx="9934074" cy="931660"/>
          </a:xfrm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hlinkClick r:id="rId2"/>
              </a:rPr>
              <a:t>https://www.web3d.org/x3d/content/semantics/semantics.html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3" y="148070"/>
            <a:ext cx="12045547" cy="55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X3D Ontology?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39926" cy="4659396"/>
          </a:xfrm>
        </p:spPr>
        <p:txBody>
          <a:bodyPr>
            <a:normAutofit/>
          </a:bodyPr>
          <a:lstStyle/>
          <a:p>
            <a:r>
              <a:rPr lang="en-US" dirty="0" smtClean="0"/>
              <a:t>A thorough representation of X3D Architecture using RDF and OWL.</a:t>
            </a:r>
          </a:p>
          <a:p>
            <a:pPr lvl="1"/>
            <a:r>
              <a:rPr lang="en-US" b="1" dirty="0" smtClean="0"/>
              <a:t>RDF</a:t>
            </a:r>
            <a:r>
              <a:rPr lang="en-US" dirty="0" smtClean="0"/>
              <a:t>:  </a:t>
            </a:r>
            <a:r>
              <a:rPr lang="en-US" dirty="0" smtClean="0">
                <a:hlinkClick r:id="rId2"/>
              </a:rPr>
              <a:t>Resource Description Framework </a:t>
            </a:r>
            <a:endParaRPr lang="en-US" dirty="0" smtClean="0"/>
          </a:p>
          <a:p>
            <a:pPr lvl="1"/>
            <a:r>
              <a:rPr lang="en-US" b="1" dirty="0" smtClean="0"/>
              <a:t>OWL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Web Ontology Language</a:t>
            </a:r>
            <a:endParaRPr lang="en-US" dirty="0" smtClean="0"/>
          </a:p>
          <a:p>
            <a:pPr lvl="1"/>
            <a:r>
              <a:rPr lang="en-US" dirty="0" smtClean="0"/>
              <a:t>Expressed in </a:t>
            </a:r>
            <a:r>
              <a:rPr lang="en-US" b="1" dirty="0" smtClean="0"/>
              <a:t>Turtle</a:t>
            </a:r>
            <a:r>
              <a:rPr lang="en-US" dirty="0" smtClean="0"/>
              <a:t> form, the </a:t>
            </a:r>
            <a:r>
              <a:rPr lang="en-US" dirty="0" smtClean="0">
                <a:hlinkClick r:id="rId4"/>
              </a:rPr>
              <a:t>Terse Triple Language (.</a:t>
            </a:r>
            <a:r>
              <a:rPr lang="en-US" dirty="0" err="1" smtClean="0">
                <a:hlinkClick r:id="rId4"/>
              </a:rPr>
              <a:t>ttl</a:t>
            </a:r>
            <a:r>
              <a:rPr lang="en-US" dirty="0" smtClean="0">
                <a:hlinkClick r:id="rId4"/>
              </a:rPr>
              <a:t>)</a:t>
            </a:r>
            <a:endParaRPr lang="en-US" dirty="0"/>
          </a:p>
          <a:p>
            <a:r>
              <a:rPr lang="en-US" dirty="0" smtClean="0"/>
              <a:t>A strictly typed definition of all X3D nodes, fields and data types.</a:t>
            </a:r>
          </a:p>
          <a:p>
            <a:r>
              <a:rPr lang="en-US" dirty="0" smtClean="0"/>
              <a:t>A way to “explode” an X3D model into subject-predicate-object triples.</a:t>
            </a:r>
          </a:p>
          <a:p>
            <a:r>
              <a:rPr lang="en-US" dirty="0" smtClean="0"/>
              <a:t>Basis for model search and query reasoning when</a:t>
            </a:r>
          </a:p>
          <a:p>
            <a:pPr lvl="1"/>
            <a:r>
              <a:rPr lang="en-US" dirty="0" smtClean="0"/>
              <a:t>Example X3D scene is also converted into .</a:t>
            </a:r>
            <a:r>
              <a:rPr lang="en-US" dirty="0" err="1" smtClean="0"/>
              <a:t>ttl</a:t>
            </a:r>
            <a:r>
              <a:rPr lang="en-US" dirty="0" smtClean="0"/>
              <a:t> form</a:t>
            </a:r>
          </a:p>
          <a:p>
            <a:pPr lvl="1"/>
            <a:r>
              <a:rPr lang="en-US" dirty="0" smtClean="0"/>
              <a:t>Queries are written in </a:t>
            </a:r>
            <a:r>
              <a:rPr lang="en-US" b="1" dirty="0" smtClean="0"/>
              <a:t>SPARQL,</a:t>
            </a:r>
            <a:r>
              <a:rPr lang="en-US" dirty="0" smtClean="0"/>
              <a:t> the </a:t>
            </a:r>
            <a:r>
              <a:rPr lang="en-US" dirty="0" smtClean="0">
                <a:hlinkClick r:id="rId5"/>
              </a:rPr>
              <a:t>SPARQL Protocol and RDF Query Language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Experimental, but design examples are converging satisfactorily.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X3D Ontology </a:t>
            </a:r>
            <a:r>
              <a:rPr lang="en-US" i="1" dirty="0" smtClean="0"/>
              <a:t>not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68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X3D Ontology is not suitable for scene graph rendering in real time.</a:t>
            </a:r>
          </a:p>
          <a:p>
            <a:r>
              <a:rPr lang="en-US" dirty="0" smtClean="0"/>
              <a:t>X3D Ontology is not suitable for programmatic model creation.</a:t>
            </a:r>
          </a:p>
          <a:p>
            <a:r>
              <a:rPr lang="en-US" dirty="0" smtClean="0"/>
              <a:t>Also not suitable for most tasks familiar to 3D graphics modelers.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This is because triple form of an X3D model is instead optimized for search queries and logical inference, using Semantic Web technologies.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Current activity includes the possibility of round-trip conversion, but only as a way to confirm complete mappings of all model information.  Equivalent information models are possible, but for different purposes.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Assets available for X3D Ontology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X3dOntology4.0.ttl</a:t>
            </a:r>
            <a:r>
              <a:rPr lang="en-US" dirty="0" smtClean="0"/>
              <a:t> is our primary work.</a:t>
            </a:r>
          </a:p>
          <a:p>
            <a:r>
              <a:rPr lang="en-US" dirty="0" err="1" smtClean="0">
                <a:hlinkClick r:id="rId3"/>
              </a:rPr>
              <a:t>OWLDoc</a:t>
            </a:r>
            <a:r>
              <a:rPr lang="en-US" dirty="0" smtClean="0">
                <a:hlinkClick r:id="rId3"/>
              </a:rPr>
              <a:t> documentation</a:t>
            </a:r>
            <a:r>
              <a:rPr lang="en-US" dirty="0" smtClean="0"/>
              <a:t> is generated via </a:t>
            </a:r>
            <a:r>
              <a:rPr lang="en-US" dirty="0" smtClean="0">
                <a:hlinkClick r:id="rId4"/>
              </a:rPr>
              <a:t>Protégé</a:t>
            </a:r>
            <a:r>
              <a:rPr lang="en-US" dirty="0" smtClean="0"/>
              <a:t> ontology editor.</a:t>
            </a:r>
          </a:p>
          <a:p>
            <a:r>
              <a:rPr lang="en-US" dirty="0" smtClean="0">
                <a:hlinkClick r:id="rId5"/>
              </a:rPr>
              <a:t>X3dToTurtle.xslt</a:t>
            </a:r>
            <a:r>
              <a:rPr lang="en-US" dirty="0" smtClean="0"/>
              <a:t> conversion stylesheet for converting an .x3d model from XML into .</a:t>
            </a:r>
            <a:r>
              <a:rPr lang="en-US" dirty="0" err="1" smtClean="0"/>
              <a:t>ttl</a:t>
            </a:r>
            <a:r>
              <a:rPr lang="en-US" dirty="0" smtClean="0"/>
              <a:t> triples.</a:t>
            </a:r>
          </a:p>
          <a:p>
            <a:r>
              <a:rPr lang="en-US" dirty="0" smtClean="0">
                <a:hlinkClick r:id="rId6"/>
              </a:rPr>
              <a:t>X3dSemanticWebDevelopmentArchive.zip</a:t>
            </a:r>
            <a:r>
              <a:rPr lang="en-US" dirty="0" smtClean="0"/>
              <a:t> collects current assets for easier download and use.</a:t>
            </a:r>
          </a:p>
          <a:p>
            <a:r>
              <a:rPr lang="en-US" dirty="0" smtClean="0"/>
              <a:t>Build process: </a:t>
            </a:r>
            <a:r>
              <a:rPr lang="en-US" dirty="0" smtClean="0">
                <a:hlinkClick r:id="rId7"/>
              </a:rPr>
              <a:t>build.xml</a:t>
            </a:r>
            <a:r>
              <a:rPr lang="en-US" dirty="0" smtClean="0"/>
              <a:t> uses </a:t>
            </a:r>
            <a:r>
              <a:rPr lang="en-US" dirty="0" smtClean="0">
                <a:hlinkClick r:id="rId8"/>
              </a:rPr>
              <a:t>Apache Ant</a:t>
            </a:r>
            <a:r>
              <a:rPr lang="en-US" dirty="0" smtClean="0"/>
              <a:t> and </a:t>
            </a:r>
            <a:r>
              <a:rPr lang="en-US" dirty="0" smtClean="0">
                <a:hlinkClick r:id="rId9"/>
              </a:rPr>
              <a:t>Apache Jena ARQ</a:t>
            </a:r>
            <a:r>
              <a:rPr lang="en-US" dirty="0" smtClean="0"/>
              <a:t> with output logs: </a:t>
            </a:r>
            <a:r>
              <a:rPr lang="en-US" dirty="0" smtClean="0">
                <a:hlinkClick r:id="rId10"/>
              </a:rPr>
              <a:t>build.all.log.txt</a:t>
            </a:r>
            <a:r>
              <a:rPr lang="en-US" dirty="0" smtClean="0"/>
              <a:t> and </a:t>
            </a:r>
            <a:r>
              <a:rPr lang="en-US" dirty="0" smtClean="0">
                <a:hlinkClick r:id="rId11"/>
              </a:rPr>
              <a:t>build.SPARQL.query.tests.log.txt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This Web3D work is </a:t>
            </a:r>
            <a:r>
              <a:rPr lang="en-US" dirty="0" smtClean="0">
                <a:hlinkClick r:id="rId12"/>
              </a:rPr>
              <a:t>Open Source</a:t>
            </a:r>
            <a:r>
              <a:rPr lang="en-US" dirty="0" smtClean="0"/>
              <a:t> and maintained in </a:t>
            </a:r>
            <a:r>
              <a:rPr lang="en-US" dirty="0" smtClean="0">
                <a:hlinkClick r:id="rId13"/>
              </a:rPr>
              <a:t>version control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6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422"/>
            <a:ext cx="10515600" cy="1108075"/>
          </a:xfrm>
        </p:spPr>
        <p:txBody>
          <a:bodyPr/>
          <a:lstStyle/>
          <a:p>
            <a:r>
              <a:rPr lang="en-US" dirty="0" smtClean="0"/>
              <a:t>X3D Ontology Production 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2169"/>
            <a:ext cx="10515600" cy="4703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Creation of the X3D Ontology is thorough and autogenerated for each version of X3D, based on </a:t>
            </a:r>
            <a:r>
              <a:rPr lang="en-US" b="1" dirty="0">
                <a:hlinkClick r:id="rId2"/>
              </a:rPr>
              <a:t>X3D Unified Object Model (</a:t>
            </a:r>
            <a:r>
              <a:rPr lang="en-US" b="1" dirty="0" smtClean="0">
                <a:hlinkClick r:id="rId2"/>
              </a:rPr>
              <a:t>X3DUOM)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344521" y="2308809"/>
            <a:ext cx="7449719" cy="4236719"/>
            <a:chOff x="2344521" y="2899067"/>
            <a:chExt cx="6731301" cy="36900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56"/>
            <a:stretch/>
          </p:blipFill>
          <p:spPr>
            <a:xfrm>
              <a:off x="2344521" y="2899067"/>
              <a:ext cx="6731301" cy="3690087"/>
            </a:xfrm>
            <a:prstGeom prst="rect">
              <a:avLst/>
            </a:prstGeom>
          </p:spPr>
        </p:pic>
        <p:sp>
          <p:nvSpPr>
            <p:cNvPr id="5" name="TextBox 4"/>
            <p:cNvSpPr txBox="1">
              <a:spLocks noChangeAspect="1"/>
            </p:cNvSpPr>
            <p:nvPr/>
          </p:nvSpPr>
          <p:spPr>
            <a:xfrm>
              <a:off x="7952573" y="6292254"/>
              <a:ext cx="88075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tIns="0" bIns="0" rtlCol="0" anchor="b">
              <a:spAutoFit/>
            </a:bodyPr>
            <a:lstStyle/>
            <a:p>
              <a:r>
                <a:rPr lang="en-US" sz="1400" dirty="0"/>
                <a:t>a</a:t>
              </a:r>
              <a:r>
                <a:rPr lang="en-US" sz="1400" dirty="0" smtClean="0"/>
                <a:t>nd Turtle</a:t>
              </a:r>
              <a:endParaRPr lang="en-US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15924" y="2418234"/>
            <a:ext cx="1550874" cy="1185816"/>
            <a:chOff x="815924" y="2639265"/>
            <a:chExt cx="1550874" cy="1185816"/>
          </a:xfrm>
        </p:grpSpPr>
        <p:pic>
          <p:nvPicPr>
            <p:cNvPr id="7" name="Picture 6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71" y="2639265"/>
              <a:ext cx="1466850" cy="9239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15924" y="3455749"/>
              <a:ext cx="1550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hlinkClick r:id="rId4"/>
                </a:rPr>
                <a:t>X3D Standards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86127" y="3579559"/>
            <a:ext cx="1899920" cy="369332"/>
            <a:chOff x="9834880" y="6364691"/>
            <a:chExt cx="2133600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0307320" y="6364691"/>
              <a:ext cx="1661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X3D Ontology</a:t>
              </a:r>
              <a:endParaRPr lang="en-US" dirty="0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9834880" y="6429197"/>
              <a:ext cx="431800" cy="2438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71444" y="3342160"/>
            <a:ext cx="1404102" cy="8441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X3D Unified Object Model (X3DUOM)</a:t>
            </a:r>
            <a:endParaRPr lang="en-US" sz="16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322862" y="4211904"/>
            <a:ext cx="1" cy="2808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79962" y="4211904"/>
            <a:ext cx="1" cy="2808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997232" y="4211904"/>
            <a:ext cx="1" cy="2808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319177" y="4211904"/>
            <a:ext cx="1" cy="2808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91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2241</Words>
  <Application>Microsoft Office PowerPoint</Application>
  <PresentationFormat>Widescreen</PresentationFormat>
  <Paragraphs>220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Office Theme</vt:lpstr>
      <vt:lpstr>X3D Ontology for Semantic Web  X3D Semantic Web Working Group</vt:lpstr>
      <vt:lpstr>Semantic Web</vt:lpstr>
      <vt:lpstr>X3D Semantic Web Working Group                  1</vt:lpstr>
      <vt:lpstr>X3D Semantic Web Working Group                  2</vt:lpstr>
      <vt:lpstr>https://www.web3d.org/x3d/content/semantics/semantics.html </vt:lpstr>
      <vt:lpstr>What is the X3D Ontology?</vt:lpstr>
      <vt:lpstr>What is the X3D Ontology not?</vt:lpstr>
      <vt:lpstr>Assets available for X3D Ontology testing</vt:lpstr>
      <vt:lpstr>X3D Ontology Production Chain</vt:lpstr>
      <vt:lpstr>XML Schema decorated with full X3DUOM annotations</vt:lpstr>
      <vt:lpstr>X3DUOM in Netbeans</vt:lpstr>
      <vt:lpstr>X3duomToX3dOntology.xlst  stylesheet</vt:lpstr>
      <vt:lpstr>X3d Ontology source (excerpt)</vt:lpstr>
      <vt:lpstr>X3D Ontology excerpt</vt:lpstr>
      <vt:lpstr>X3D Ontology in Protégé</vt:lpstr>
      <vt:lpstr>X3D model representation in Turtle .ttl form</vt:lpstr>
      <vt:lpstr>Full set of examples</vt:lpstr>
      <vt:lpstr>Example model in X3D Examples Archive: Hello World</vt:lpstr>
      <vt:lpstr>Example excerpt, HelloWorld.ttl   (converted from HelloWorld.x3d)</vt:lpstr>
      <vt:lpstr>SPARQL Query:  X3dHelloWorldQuery_03.rq</vt:lpstr>
      <vt:lpstr>Query response: X3dHelloWorldQuery_03.rq.txt</vt:lpstr>
      <vt:lpstr>Asking, answering more-difficult 3D questions</vt:lpstr>
      <vt:lpstr>Future Work Agenda</vt:lpstr>
      <vt:lpstr>Recommended Reading: Semantic Web, X3D</vt:lpstr>
      <vt:lpstr>Contact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X3D Ontology</dc:title>
  <dc:creator>brutzman</dc:creator>
  <cp:lastModifiedBy>brutzman</cp:lastModifiedBy>
  <cp:revision>140</cp:revision>
  <dcterms:created xsi:type="dcterms:W3CDTF">2019-11-29T14:01:23Z</dcterms:created>
  <dcterms:modified xsi:type="dcterms:W3CDTF">2020-08-04T04:24:01Z</dcterms:modified>
</cp:coreProperties>
</file>